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305" r:id="rId2"/>
    <p:sldId id="299" r:id="rId3"/>
    <p:sldId id="300" r:id="rId4"/>
    <p:sldId id="304" r:id="rId5"/>
    <p:sldId id="301" r:id="rId6"/>
    <p:sldId id="302" r:id="rId7"/>
    <p:sldId id="30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9BCF"/>
    <a:srgbClr val="F05161"/>
    <a:srgbClr val="4472C4"/>
    <a:srgbClr val="FE2622"/>
    <a:srgbClr val="FF4D43"/>
    <a:srgbClr val="226099"/>
    <a:srgbClr val="278BE6"/>
    <a:srgbClr val="DBE655"/>
    <a:srgbClr val="3E6DC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66" autoAdjust="0"/>
  </p:normalViewPr>
  <p:slideViewPr>
    <p:cSldViewPr snapToGrid="0">
      <p:cViewPr varScale="1">
        <p:scale>
          <a:sx n="106" d="100"/>
          <a:sy n="106" d="100"/>
        </p:scale>
        <p:origin x="168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4C0F9-A26F-4C24-8B9C-C52379BDAA6B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50CFC-1396-4E0A-B619-B29F12F6CF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17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50CFC-1396-4E0A-B619-B29F12F6CF2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05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5" indent="0" algn="ctr">
              <a:buNone/>
              <a:defRPr sz="1600"/>
            </a:lvl7pPr>
            <a:lvl8pPr marL="3200381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9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14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3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98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70974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458946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9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1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0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365129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8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2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7" indent="0">
              <a:buNone/>
              <a:defRPr sz="1600" b="1"/>
            </a:lvl6pPr>
            <a:lvl7pPr marL="2743185" indent="0">
              <a:buNone/>
              <a:defRPr sz="1600" b="1"/>
            </a:lvl7pPr>
            <a:lvl8pPr marL="3200381" indent="0">
              <a:buNone/>
              <a:defRPr sz="1600" b="1"/>
            </a:lvl8pPr>
            <a:lvl9pPr marL="365757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72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54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9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8" indent="0">
              <a:buNone/>
              <a:defRPr sz="1400"/>
            </a:lvl2pPr>
            <a:lvl3pPr marL="914395" indent="0">
              <a:buNone/>
              <a:defRPr sz="1200"/>
            </a:lvl3pPr>
            <a:lvl4pPr marL="1371592" indent="0">
              <a:buNone/>
              <a:defRPr sz="1000"/>
            </a:lvl4pPr>
            <a:lvl5pPr marL="1828789" indent="0">
              <a:buNone/>
              <a:defRPr sz="1000"/>
            </a:lvl5pPr>
            <a:lvl6pPr marL="2285987" indent="0">
              <a:buNone/>
              <a:defRPr sz="1000"/>
            </a:lvl6pPr>
            <a:lvl7pPr marL="2743185" indent="0">
              <a:buNone/>
              <a:defRPr sz="1000"/>
            </a:lvl7pPr>
            <a:lvl8pPr marL="3200381" indent="0">
              <a:buNone/>
              <a:defRPr sz="1000"/>
            </a:lvl8pPr>
            <a:lvl9pPr marL="365757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19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5" indent="0">
              <a:buNone/>
              <a:defRPr sz="2400"/>
            </a:lvl3pPr>
            <a:lvl4pPr marL="1371592" indent="0">
              <a:buNone/>
              <a:defRPr sz="2000"/>
            </a:lvl4pPr>
            <a:lvl5pPr marL="1828789" indent="0">
              <a:buNone/>
              <a:defRPr sz="2000"/>
            </a:lvl5pPr>
            <a:lvl6pPr marL="2285987" indent="0">
              <a:buNone/>
              <a:defRPr sz="2000"/>
            </a:lvl6pPr>
            <a:lvl7pPr marL="2743185" indent="0">
              <a:buNone/>
              <a:defRPr sz="2000"/>
            </a:lvl7pPr>
            <a:lvl8pPr marL="3200381" indent="0">
              <a:buNone/>
              <a:defRPr sz="2000"/>
            </a:lvl8pPr>
            <a:lvl9pPr marL="365757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8" indent="0">
              <a:buNone/>
              <a:defRPr sz="1400"/>
            </a:lvl2pPr>
            <a:lvl3pPr marL="914395" indent="0">
              <a:buNone/>
              <a:defRPr sz="1200"/>
            </a:lvl3pPr>
            <a:lvl4pPr marL="1371592" indent="0">
              <a:buNone/>
              <a:defRPr sz="1000"/>
            </a:lvl4pPr>
            <a:lvl5pPr marL="1828789" indent="0">
              <a:buNone/>
              <a:defRPr sz="1000"/>
            </a:lvl5pPr>
            <a:lvl6pPr marL="2285987" indent="0">
              <a:buNone/>
              <a:defRPr sz="1000"/>
            </a:lvl6pPr>
            <a:lvl7pPr marL="2743185" indent="0">
              <a:buNone/>
              <a:defRPr sz="1000"/>
            </a:lvl7pPr>
            <a:lvl8pPr marL="3200381" indent="0">
              <a:buNone/>
              <a:defRPr sz="1000"/>
            </a:lvl8pPr>
            <a:lvl9pPr marL="365757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28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2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F4022-22CA-4D96-A941-85A358589C65}" type="datetimeFigureOut">
              <a:rPr lang="ru-RU" smtClean="0"/>
              <a:t>22.09.2020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2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A5AD7-E58B-4618-838C-72E7E8293B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61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1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8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5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3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0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7" indent="-228598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2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9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hyperlink" Target="https://ru.wikipedia.org/wiki/%D0%9A%D1%80%D0%B8%D0%B3%D0%B5%D1%80,_%D0%9C%D0%B0%D0%B9%D0%B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A1%D0%B8%D1%81%D1%82%D1%80%D0%BE%D0%BC,_%D0%9A%D0%B5%D0%B2%D0%B8%D0%BD" TargetMode="Externa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17.svg"/><Relationship Id="rId10" Type="http://schemas.openxmlformats.org/officeDocument/2006/relationships/image" Target="../media/image33.png"/><Relationship Id="rId4" Type="http://schemas.openxmlformats.org/officeDocument/2006/relationships/image" Target="../media/image16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54758A-C9C9-46D2-862D-32A5C3D2E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009" y="4419693"/>
            <a:ext cx="2204208" cy="451908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77B7B77-3209-44CE-816D-BD4D2FBCF264}"/>
              </a:ext>
            </a:extLst>
          </p:cNvPr>
          <p:cNvGrpSpPr/>
          <p:nvPr/>
        </p:nvGrpSpPr>
        <p:grpSpPr>
          <a:xfrm>
            <a:off x="623668" y="5333265"/>
            <a:ext cx="1448554" cy="1086416"/>
            <a:chOff x="0" y="0"/>
            <a:chExt cx="9144000" cy="6858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FC72A807-3C49-4503-8E30-AD37267D2CE2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4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F3EC003-B68E-4CA3-A17A-EC2E5CE31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19351" y="787806"/>
              <a:ext cx="4305300" cy="5282390"/>
            </a:xfrm>
            <a:prstGeom prst="rect">
              <a:avLst/>
            </a:prstGeom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9B8F30D-3588-4FCD-AD74-875039A8354D}"/>
              </a:ext>
            </a:extLst>
          </p:cNvPr>
          <p:cNvGrpSpPr/>
          <p:nvPr/>
        </p:nvGrpSpPr>
        <p:grpSpPr>
          <a:xfrm>
            <a:off x="2661113" y="5458066"/>
            <a:ext cx="1260644" cy="1260644"/>
            <a:chOff x="586092" y="223930"/>
            <a:chExt cx="722456" cy="722456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2264113A-15D3-48BC-BBD3-AFA148876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092" y="223930"/>
              <a:ext cx="722456" cy="722456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5A78763E-144C-473E-9908-3CEC9F9D0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6244" y="380680"/>
              <a:ext cx="465198" cy="410868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6B192AD-F6E4-4116-AE68-76646CD08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6516" y="4695756"/>
            <a:ext cx="1319984" cy="131998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C96D53-5A16-4578-A90A-EA1AD71531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475137"/>
            <a:ext cx="7620000" cy="381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8A2E23-159E-486F-9D23-ECDBAC316033}"/>
              </a:ext>
            </a:extLst>
          </p:cNvPr>
          <p:cNvSpPr txBox="1"/>
          <p:nvPr/>
        </p:nvSpPr>
        <p:spPr>
          <a:xfrm>
            <a:off x="5869715" y="4743882"/>
            <a:ext cx="3467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C9BCF"/>
                </a:solidFill>
                <a:latin typeface="Raleway Black" panose="020B0A03030101060003" pitchFamily="34" charset="-52"/>
              </a:rPr>
              <a:t>SMM </a:t>
            </a:r>
            <a:r>
              <a:rPr lang="en-US" sz="3200" dirty="0" err="1">
                <a:solidFill>
                  <a:srgbClr val="5C9BCF"/>
                </a:solidFill>
                <a:latin typeface="Raleway Black" panose="020B0A03030101060003" pitchFamily="34" charset="-52"/>
              </a:rPr>
              <a:t>platformalari</a:t>
            </a:r>
            <a:r>
              <a:rPr lang="en-US" sz="3200" dirty="0">
                <a:solidFill>
                  <a:srgbClr val="5C9BCF"/>
                </a:solidFill>
                <a:latin typeface="Raleway Black" panose="020B0A03030101060003" pitchFamily="34" charset="-52"/>
              </a:rPr>
              <a:t> </a:t>
            </a:r>
            <a:r>
              <a:rPr lang="en-US" sz="3200" dirty="0" err="1">
                <a:solidFill>
                  <a:srgbClr val="5C9BCF"/>
                </a:solidFill>
                <a:latin typeface="Raleway Black" panose="020B0A03030101060003" pitchFamily="34" charset="-52"/>
              </a:rPr>
              <a:t>bilan</a:t>
            </a:r>
            <a:r>
              <a:rPr lang="en-US" sz="3200" dirty="0">
                <a:solidFill>
                  <a:srgbClr val="5C9BCF"/>
                </a:solidFill>
                <a:latin typeface="Raleway Black" panose="020B0A03030101060003" pitchFamily="34" charset="-52"/>
              </a:rPr>
              <a:t> </a:t>
            </a:r>
            <a:r>
              <a:rPr lang="en-US" sz="3200" dirty="0" err="1">
                <a:solidFill>
                  <a:srgbClr val="5C9BCF"/>
                </a:solidFill>
                <a:latin typeface="Raleway Black" panose="020B0A03030101060003" pitchFamily="34" charset="-52"/>
              </a:rPr>
              <a:t>tanishish</a:t>
            </a:r>
            <a:endParaRPr lang="ru-RU" sz="3200" dirty="0">
              <a:solidFill>
                <a:srgbClr val="5C9BCF"/>
              </a:solidFill>
              <a:latin typeface="Raleway Black" panose="020B0A030301010600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2421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3286BCED-30B5-4E3E-B7BB-73725F741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97971"/>
            <a:ext cx="9144000" cy="705394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E0D936FD-E731-426C-AE8C-16C314FF5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4630" y="778462"/>
            <a:ext cx="5834742" cy="5301076"/>
          </a:xfrm>
          <a:prstGeom prst="rect">
            <a:avLst/>
          </a:prstGeom>
        </p:spPr>
      </p:pic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464F173D-0261-4B45-8037-5206CAC1F8FF}"/>
              </a:ext>
            </a:extLst>
          </p:cNvPr>
          <p:cNvSpPr/>
          <p:nvPr/>
        </p:nvSpPr>
        <p:spPr>
          <a:xfrm>
            <a:off x="-1607697" y="188345"/>
            <a:ext cx="1444735" cy="1277257"/>
          </a:xfrm>
          <a:prstGeom prst="round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2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49187F6-2662-46B0-A7D5-BC58220E3706}"/>
              </a:ext>
            </a:extLst>
          </p:cNvPr>
          <p:cNvSpPr/>
          <p:nvPr/>
        </p:nvSpPr>
        <p:spPr>
          <a:xfrm>
            <a:off x="157729" y="188347"/>
            <a:ext cx="8828542" cy="1277257"/>
          </a:xfrm>
          <a:prstGeom prst="round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E09120-1CCA-40D0-8BF8-5A9469E86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19" y="304801"/>
            <a:ext cx="3900324" cy="104434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DACD89-E20A-4171-877E-373F4B4753A8}"/>
              </a:ext>
            </a:extLst>
          </p:cNvPr>
          <p:cNvSpPr/>
          <p:nvPr/>
        </p:nvSpPr>
        <p:spPr>
          <a:xfrm>
            <a:off x="4758757" y="1802863"/>
            <a:ext cx="3986100" cy="170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Raleway Medium" panose="020B0603030101060003" pitchFamily="34" charset="-52"/>
              </a:rPr>
              <a:t>Instagram </a:t>
            </a:r>
            <a:r>
              <a:rPr lang="en-US" dirty="0" err="1">
                <a:latin typeface="Raleway Medium" panose="020B0603030101060003" pitchFamily="34" charset="-52"/>
              </a:rPr>
              <a:t>foto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va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videolarni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suratga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olish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yoki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boshqa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ijtimoiy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tarmoq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patformalari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orqali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yuklash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imkoniyatiga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ega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ijtimoiy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tarmoq</a:t>
            </a:r>
            <a:r>
              <a:rPr lang="en-US" dirty="0">
                <a:latin typeface="Raleway Medium" panose="020B0603030101060003" pitchFamily="34" charset="-52"/>
              </a:rPr>
              <a:t>. </a:t>
            </a:r>
            <a:endParaRPr lang="ru-RU" dirty="0">
              <a:latin typeface="Raleway Medium" panose="020B0603030101060003" pitchFamily="34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FF8DAA1-FC8F-4E8D-9B36-A924B3489709}"/>
              </a:ext>
            </a:extLst>
          </p:cNvPr>
          <p:cNvSpPr/>
          <p:nvPr/>
        </p:nvSpPr>
        <p:spPr>
          <a:xfrm>
            <a:off x="347209" y="5293280"/>
            <a:ext cx="4411548" cy="129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aleway Medium" panose="020B0603030101060003" pitchFamily="34" charset="-52"/>
              </a:rPr>
              <a:t>Shuningdek, </a:t>
            </a:r>
            <a:r>
              <a:rPr lang="en-US" dirty="0" err="1">
                <a:latin typeface="Raleway Medium" panose="020B0603030101060003" pitchFamily="34" charset="-52"/>
              </a:rPr>
              <a:t>unda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foto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va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videolarni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raqamli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filtrlash</a:t>
            </a:r>
            <a:r>
              <a:rPr lang="en-US" dirty="0">
                <a:latin typeface="Raleway Medium" panose="020B0603030101060003" pitchFamily="34" charset="-52"/>
              </a:rPr>
              <a:t> </a:t>
            </a:r>
            <a:r>
              <a:rPr lang="en-US" dirty="0" err="1">
                <a:latin typeface="Raleway Medium" panose="020B0603030101060003" pitchFamily="34" charset="-52"/>
              </a:rPr>
              <a:t>imkoniyati</a:t>
            </a:r>
            <a:r>
              <a:rPr lang="en-US" dirty="0">
                <a:latin typeface="Raleway Medium" panose="020B0603030101060003" pitchFamily="34" charset="-52"/>
              </a:rPr>
              <a:t> ham </a:t>
            </a:r>
            <a:r>
              <a:rPr lang="en-US" dirty="0" err="1">
                <a:latin typeface="Raleway Medium" panose="020B0603030101060003" pitchFamily="34" charset="-52"/>
              </a:rPr>
              <a:t>mavjud</a:t>
            </a:r>
            <a:r>
              <a:rPr lang="en-US" dirty="0">
                <a:latin typeface="Raleway Medium" panose="020B0603030101060003" pitchFamily="34" charset="-52"/>
              </a:rPr>
              <a:t>. 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ED07EA-3885-4E12-A733-3D0B98E44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5673" y="3845455"/>
            <a:ext cx="1712268" cy="2638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8B0AC5-537B-4E43-97CC-8A3C21539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672" y="1646160"/>
            <a:ext cx="3824572" cy="34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7CFDCD6-AA25-413D-AAD0-EE69059A884D}"/>
              </a:ext>
            </a:extLst>
          </p:cNvPr>
          <p:cNvSpPr/>
          <p:nvPr/>
        </p:nvSpPr>
        <p:spPr>
          <a:xfrm>
            <a:off x="881135" y="1604708"/>
            <a:ext cx="7319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edium"/>
              </a:rPr>
              <a:t>Instagram </a:t>
            </a:r>
            <a:r>
              <a:rPr lang="en-US" dirty="0">
                <a:latin typeface="Roboto Light"/>
              </a:rPr>
              <a:t>Kevin Systrom </a:t>
            </a:r>
            <a:r>
              <a:rPr lang="en-US" dirty="0" err="1">
                <a:latin typeface="Roboto Light"/>
              </a:rPr>
              <a:t>va</a:t>
            </a:r>
            <a:r>
              <a:rPr lang="en-US" dirty="0">
                <a:latin typeface="Roboto Light"/>
              </a:rPr>
              <a:t> Mayk Krieger </a:t>
            </a:r>
            <a:r>
              <a:rPr lang="en-US" dirty="0" err="1">
                <a:latin typeface="Roboto Light"/>
              </a:rPr>
              <a:t>tomonidan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yaratilgan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bo‘lib</a:t>
            </a:r>
            <a:r>
              <a:rPr lang="en-US" dirty="0">
                <a:latin typeface="Roboto Light"/>
              </a:rPr>
              <a:t>, </a:t>
            </a:r>
            <a:r>
              <a:rPr lang="en-US" dirty="0" err="1">
                <a:latin typeface="Roboto Light"/>
              </a:rPr>
              <a:t>bepul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mobil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ilova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sifatida</a:t>
            </a:r>
            <a:r>
              <a:rPr lang="en-US" dirty="0">
                <a:latin typeface="Roboto Light"/>
              </a:rPr>
              <a:t> 2010-yilning </a:t>
            </a:r>
            <a:r>
              <a:rPr lang="en-US" dirty="0" err="1">
                <a:latin typeface="Roboto Light"/>
              </a:rPr>
              <a:t>oktyabr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oyida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ishga</a:t>
            </a:r>
            <a:r>
              <a:rPr lang="en-US" dirty="0">
                <a:latin typeface="Roboto Light"/>
              </a:rPr>
              <a:t> </a:t>
            </a:r>
            <a:r>
              <a:rPr lang="en-US" dirty="0" err="1">
                <a:latin typeface="Roboto Light"/>
              </a:rPr>
              <a:t>tushirilgan</a:t>
            </a:r>
            <a:r>
              <a:rPr lang="en-US" dirty="0">
                <a:latin typeface="Roboto Light"/>
              </a:rPr>
              <a:t>. </a:t>
            </a:r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14B15EC-644A-4DD9-AF05-BAE9C790F22F}"/>
              </a:ext>
            </a:extLst>
          </p:cNvPr>
          <p:cNvSpPr/>
          <p:nvPr/>
        </p:nvSpPr>
        <p:spPr>
          <a:xfrm>
            <a:off x="157729" y="188347"/>
            <a:ext cx="8828542" cy="1277257"/>
          </a:xfrm>
          <a:prstGeom prst="round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8557A3-EECC-4F33-A940-532DB4D86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19" y="304801"/>
            <a:ext cx="3900324" cy="1044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EE8F42-93ED-4AE0-92C0-7A2A953B73F0}"/>
              </a:ext>
            </a:extLst>
          </p:cNvPr>
          <p:cNvSpPr txBox="1"/>
          <p:nvPr/>
        </p:nvSpPr>
        <p:spPr>
          <a:xfrm>
            <a:off x="5124450" y="480386"/>
            <a:ext cx="2408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Asoschilari</a:t>
            </a:r>
            <a:endParaRPr lang="ru-RU" sz="32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B1A030B-23FA-4E72-91FB-44A45FC7F5C5}"/>
              </a:ext>
            </a:extLst>
          </p:cNvPr>
          <p:cNvSpPr/>
          <p:nvPr/>
        </p:nvSpPr>
        <p:spPr>
          <a:xfrm>
            <a:off x="4741069" y="673949"/>
            <a:ext cx="216802" cy="2168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8A91AAB-630F-440D-897C-69D2022875FE}"/>
              </a:ext>
            </a:extLst>
          </p:cNvPr>
          <p:cNvSpPr/>
          <p:nvPr/>
        </p:nvSpPr>
        <p:spPr>
          <a:xfrm>
            <a:off x="1563285" y="6314178"/>
            <a:ext cx="1669442" cy="355479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Picture 2" descr="Kevin Systrom (@kevin) | Twitter">
            <a:extLst>
              <a:ext uri="{FF2B5EF4-FFF2-40B4-BE49-F238E27FC236}">
                <a16:creationId xmlns:a16="http://schemas.microsoft.com/office/drawing/2014/main" id="{693769C7-117F-4273-B322-A137F88B9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26" y="2747817"/>
            <a:ext cx="3375892" cy="337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A3062FA-CE30-40A2-8A26-20098448D13F}"/>
              </a:ext>
            </a:extLst>
          </p:cNvPr>
          <p:cNvSpPr/>
          <p:nvPr/>
        </p:nvSpPr>
        <p:spPr>
          <a:xfrm>
            <a:off x="5781629" y="6314178"/>
            <a:ext cx="1669442" cy="355479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8" name="Picture 4" descr="Mike Krieger: Instagram co-founder says secret to startup success ...">
            <a:extLst>
              <a:ext uri="{FF2B5EF4-FFF2-40B4-BE49-F238E27FC236}">
                <a16:creationId xmlns:a16="http://schemas.microsoft.com/office/drawing/2014/main" id="{D4521D0B-C12D-4E58-9E68-112C3E3BA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r="15185"/>
          <a:stretch/>
        </p:blipFill>
        <p:spPr bwMode="auto">
          <a:xfrm>
            <a:off x="5024584" y="2747818"/>
            <a:ext cx="3375892" cy="338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6DA7781-01E1-453B-8D85-48BFC336A770}"/>
              </a:ext>
            </a:extLst>
          </p:cNvPr>
          <p:cNvSpPr/>
          <p:nvPr/>
        </p:nvSpPr>
        <p:spPr>
          <a:xfrm>
            <a:off x="1563287" y="6300324"/>
            <a:ext cx="173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 Systrom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125A776-BDDB-4C2C-8A26-5440732B761B}"/>
              </a:ext>
            </a:extLst>
          </p:cNvPr>
          <p:cNvSpPr/>
          <p:nvPr/>
        </p:nvSpPr>
        <p:spPr>
          <a:xfrm>
            <a:off x="5844344" y="6300324"/>
            <a:ext cx="1544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Mayk Krieger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0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A99F39D-71A8-4E44-A24E-8D05F5FC496A}"/>
              </a:ext>
            </a:extLst>
          </p:cNvPr>
          <p:cNvSpPr/>
          <p:nvPr/>
        </p:nvSpPr>
        <p:spPr>
          <a:xfrm>
            <a:off x="157729" y="188347"/>
            <a:ext cx="8828542" cy="1277257"/>
          </a:xfrm>
          <a:prstGeom prst="round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D2A859-6F2F-4291-A675-9A6F49499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19" y="304801"/>
            <a:ext cx="3900324" cy="104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B53A7-9FBA-45AA-89B4-6A86E1304CA7}"/>
              </a:ext>
            </a:extLst>
          </p:cNvPr>
          <p:cNvSpPr txBox="1"/>
          <p:nvPr/>
        </p:nvSpPr>
        <p:spPr>
          <a:xfrm>
            <a:off x="5124449" y="480386"/>
            <a:ext cx="3695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Ro‘yxatdan</a:t>
            </a:r>
            <a:r>
              <a:rPr lang="en-US" sz="3200" dirty="0">
                <a:solidFill>
                  <a:schemeClr val="bg1"/>
                </a:solidFill>
                <a:latin typeface="Raleway Black" panose="020B0A03030101060003" pitchFamily="34" charset="-52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o‘tish</a:t>
            </a:r>
            <a:endParaRPr lang="ru-RU" sz="32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0E6E4B4-4916-40C9-8057-73C5AD40C42E}"/>
              </a:ext>
            </a:extLst>
          </p:cNvPr>
          <p:cNvSpPr/>
          <p:nvPr/>
        </p:nvSpPr>
        <p:spPr>
          <a:xfrm>
            <a:off x="4741069" y="673949"/>
            <a:ext cx="216802" cy="2168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822061-C936-48A0-B804-746F82D78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5"/>
          <a:stretch/>
        </p:blipFill>
        <p:spPr>
          <a:xfrm>
            <a:off x="781070" y="1951206"/>
            <a:ext cx="3876656" cy="399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609CFFE-BC04-4CC8-86C9-F6C35DB276C4}"/>
              </a:ext>
            </a:extLst>
          </p:cNvPr>
          <p:cNvCxnSpPr/>
          <p:nvPr/>
        </p:nvCxnSpPr>
        <p:spPr>
          <a:xfrm>
            <a:off x="4210050" y="3324225"/>
            <a:ext cx="1047750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A7CEA57-075D-4017-AFE8-2CC105833EC7}"/>
              </a:ext>
            </a:extLst>
          </p:cNvPr>
          <p:cNvCxnSpPr/>
          <p:nvPr/>
        </p:nvCxnSpPr>
        <p:spPr>
          <a:xfrm>
            <a:off x="4210050" y="3829050"/>
            <a:ext cx="1047750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B9AC86-8490-40F2-8A89-75ABB5659CA1}"/>
              </a:ext>
            </a:extLst>
          </p:cNvPr>
          <p:cNvCxnSpPr/>
          <p:nvPr/>
        </p:nvCxnSpPr>
        <p:spPr>
          <a:xfrm>
            <a:off x="4210050" y="4381500"/>
            <a:ext cx="1047750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B1F06C8-D02D-4192-96BA-DED4BD0E5462}"/>
              </a:ext>
            </a:extLst>
          </p:cNvPr>
          <p:cNvCxnSpPr>
            <a:cxnSpLocks/>
          </p:cNvCxnSpPr>
          <p:nvPr/>
        </p:nvCxnSpPr>
        <p:spPr>
          <a:xfrm>
            <a:off x="3695700" y="5295900"/>
            <a:ext cx="1562100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3B7C336-C98A-4016-B9A3-346E05E32F48}"/>
              </a:ext>
            </a:extLst>
          </p:cNvPr>
          <p:cNvSpPr/>
          <p:nvPr/>
        </p:nvSpPr>
        <p:spPr>
          <a:xfrm>
            <a:off x="5372103" y="2867654"/>
            <a:ext cx="331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leway Medium" panose="020B0603030101060003" pitchFamily="34" charset="-52"/>
              </a:rPr>
              <a:t>Maydonlarga </a:t>
            </a:r>
            <a:r>
              <a:rPr lang="en-US" sz="1200" dirty="0" err="1">
                <a:latin typeface="Raleway Medium" panose="020B0603030101060003" pitchFamily="34" charset="-52"/>
              </a:rPr>
              <a:t>ismingiz</a:t>
            </a:r>
            <a:r>
              <a:rPr lang="en-US" sz="1200" dirty="0">
                <a:latin typeface="Raleway Medium" panose="020B0603030101060003" pitchFamily="34" charset="-52"/>
              </a:rPr>
              <a:t>, </a:t>
            </a:r>
            <a:r>
              <a:rPr lang="en-US" sz="1200" dirty="0" err="1">
                <a:latin typeface="Raleway Medium" panose="020B0603030101060003" pitchFamily="34" charset="-52"/>
              </a:rPr>
              <a:t>telefon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raqamingiz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yoki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elektron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pochtangiz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manzilini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kiriting</a:t>
            </a:r>
            <a:r>
              <a:rPr lang="en-US" sz="1200" dirty="0">
                <a:latin typeface="Raleway Medium" panose="020B0603030101060003" pitchFamily="34" charset="-52"/>
              </a:rPr>
              <a:t>. 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6953225-D482-40B1-9789-E23411CFA97A}"/>
              </a:ext>
            </a:extLst>
          </p:cNvPr>
          <p:cNvSpPr/>
          <p:nvPr/>
        </p:nvSpPr>
        <p:spPr>
          <a:xfrm>
            <a:off x="5372103" y="3598220"/>
            <a:ext cx="331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Raleway Medium" panose="020B0603030101060003" pitchFamily="34" charset="-52"/>
              </a:rPr>
              <a:t>Tarmoqdan foydalanish uchun parol kiriting va uni eslab qoling.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279882-830F-4BC5-8B3A-C641262C5391}"/>
              </a:ext>
            </a:extLst>
          </p:cNvPr>
          <p:cNvSpPr/>
          <p:nvPr/>
        </p:nvSpPr>
        <p:spPr>
          <a:xfrm>
            <a:off x="5372103" y="4243002"/>
            <a:ext cx="33146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>
                <a:latin typeface="Raleway Medium" panose="020B0603030101060003" pitchFamily="34" charset="-52"/>
              </a:rPr>
              <a:t>“Log In” </a:t>
            </a:r>
            <a:r>
              <a:rPr lang="it-IT" sz="1200" dirty="0">
                <a:latin typeface="Raleway Medium" panose="020B0603030101060003" pitchFamily="34" charset="-52"/>
              </a:rPr>
              <a:t>tugmachasini bosing.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085C042-0925-4BB3-BD85-68F193EC3171}"/>
              </a:ext>
            </a:extLst>
          </p:cNvPr>
          <p:cNvSpPr/>
          <p:nvPr/>
        </p:nvSpPr>
        <p:spPr>
          <a:xfrm>
            <a:off x="5372103" y="5065070"/>
            <a:ext cx="331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latin typeface="Raleway Medium" panose="020B0603030101060003" pitchFamily="34" charset="-52"/>
              </a:rPr>
              <a:t>Facebook tarmog’ida profil mavjud bo‘lsa, u orqali ham ro‘yxatdan o‘tish mumkin.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4266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A99F39D-71A8-4E44-A24E-8D05F5FC496A}"/>
              </a:ext>
            </a:extLst>
          </p:cNvPr>
          <p:cNvSpPr/>
          <p:nvPr/>
        </p:nvSpPr>
        <p:spPr>
          <a:xfrm>
            <a:off x="157729" y="188346"/>
            <a:ext cx="8828542" cy="945130"/>
          </a:xfrm>
          <a:prstGeom prst="round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D2A859-6F2F-4291-A675-9A6F4949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721" y="257178"/>
            <a:ext cx="2940681" cy="787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B53A7-9FBA-45AA-89B4-6A86E1304CA7}"/>
              </a:ext>
            </a:extLst>
          </p:cNvPr>
          <p:cNvSpPr txBox="1"/>
          <p:nvPr/>
        </p:nvSpPr>
        <p:spPr>
          <a:xfrm>
            <a:off x="4763693" y="359771"/>
            <a:ext cx="2010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Interfeys</a:t>
            </a:r>
            <a:endParaRPr lang="ru-RU" sz="32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0E6E4B4-4916-40C9-8057-73C5AD40C42E}"/>
              </a:ext>
            </a:extLst>
          </p:cNvPr>
          <p:cNvSpPr/>
          <p:nvPr/>
        </p:nvSpPr>
        <p:spPr>
          <a:xfrm>
            <a:off x="4101028" y="579968"/>
            <a:ext cx="216802" cy="2168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A7CEA57-075D-4017-AFE8-2CC105833EC7}"/>
              </a:ext>
            </a:extLst>
          </p:cNvPr>
          <p:cNvCxnSpPr>
            <a:cxnSpLocks/>
          </p:cNvCxnSpPr>
          <p:nvPr/>
        </p:nvCxnSpPr>
        <p:spPr>
          <a:xfrm>
            <a:off x="4850128" y="6186055"/>
            <a:ext cx="1852604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B1F06C8-D02D-4192-96BA-DED4BD0E5462}"/>
              </a:ext>
            </a:extLst>
          </p:cNvPr>
          <p:cNvCxnSpPr>
            <a:cxnSpLocks/>
          </p:cNvCxnSpPr>
          <p:nvPr/>
        </p:nvCxnSpPr>
        <p:spPr>
          <a:xfrm>
            <a:off x="1866919" y="6179703"/>
            <a:ext cx="2037292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3B7C336-C98A-4016-B9A3-346E05E32F48}"/>
              </a:ext>
            </a:extLst>
          </p:cNvPr>
          <p:cNvSpPr/>
          <p:nvPr/>
        </p:nvSpPr>
        <p:spPr>
          <a:xfrm>
            <a:off x="824614" y="6028503"/>
            <a:ext cx="954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aleway Medium" panose="020B0603030101060003" pitchFamily="34" charset="-52"/>
              </a:rPr>
              <a:t>Qidiruv</a:t>
            </a:r>
            <a:r>
              <a:rPr lang="en-US" sz="1400" dirty="0">
                <a:latin typeface="Raleway Medium" panose="020B0603030101060003" pitchFamily="34" charset="-52"/>
              </a:rPr>
              <a:t> </a:t>
            </a:r>
            <a:r>
              <a:rPr lang="en-US" sz="1400" dirty="0" err="1">
                <a:latin typeface="Raleway Medium" panose="020B0603030101060003" pitchFamily="34" charset="-52"/>
              </a:rPr>
              <a:t>sahifasi</a:t>
            </a:r>
            <a:endParaRPr lang="ru-RU" sz="1400" dirty="0">
              <a:latin typeface="Raleway Medium" panose="020B0603030101060003" pitchFamily="3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6953225-D482-40B1-9789-E23411CFA97A}"/>
              </a:ext>
            </a:extLst>
          </p:cNvPr>
          <p:cNvSpPr/>
          <p:nvPr/>
        </p:nvSpPr>
        <p:spPr>
          <a:xfrm>
            <a:off x="555785" y="542854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latin typeface="Raleway Medium" panose="020B0603030101060003" pitchFamily="34" charset="-52"/>
              </a:rPr>
              <a:t>Xabarlar lentasi</a:t>
            </a:r>
            <a:endParaRPr lang="ru-RU" sz="1400" dirty="0">
              <a:latin typeface="Raleway Medium" panose="020B0603030101060003" pitchFamily="3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279882-830F-4BC5-8B3A-C641262C5391}"/>
              </a:ext>
            </a:extLst>
          </p:cNvPr>
          <p:cNvSpPr/>
          <p:nvPr/>
        </p:nvSpPr>
        <p:spPr>
          <a:xfrm>
            <a:off x="1863988" y="1469206"/>
            <a:ext cx="10477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dirty="0">
                <a:latin typeface="Raleway Medium" panose="020B0603030101060003" pitchFamily="34" charset="-52"/>
              </a:rPr>
              <a:t>Sahifa egasi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085C042-0925-4BB3-BD85-68F193EC3171}"/>
              </a:ext>
            </a:extLst>
          </p:cNvPr>
          <p:cNvSpPr/>
          <p:nvPr/>
        </p:nvSpPr>
        <p:spPr>
          <a:xfrm>
            <a:off x="640721" y="4445067"/>
            <a:ext cx="15471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aleway Medium" panose="020B0603030101060003" pitchFamily="34" charset="-52"/>
              </a:rPr>
              <a:t>Sahifa</a:t>
            </a:r>
            <a:r>
              <a:rPr lang="en-US" sz="1400" dirty="0">
                <a:latin typeface="Raleway Medium" panose="020B0603030101060003" pitchFamily="34" charset="-52"/>
              </a:rPr>
              <a:t> </a:t>
            </a:r>
            <a:r>
              <a:rPr lang="en-US" sz="1400" dirty="0" err="1">
                <a:latin typeface="Raleway Medium" panose="020B0603030101060003" pitchFamily="34" charset="-52"/>
              </a:rPr>
              <a:t>egasining</a:t>
            </a:r>
            <a:r>
              <a:rPr lang="en-US" sz="1400" dirty="0">
                <a:latin typeface="Raleway Medium" panose="020B0603030101060003" pitchFamily="34" charset="-52"/>
              </a:rPr>
              <a:t> </a:t>
            </a:r>
            <a:r>
              <a:rPr lang="en-US" sz="1400" dirty="0" err="1">
                <a:latin typeface="Raleway Medium" panose="020B0603030101060003" pitchFamily="34" charset="-52"/>
              </a:rPr>
              <a:t>rasm</a:t>
            </a:r>
            <a:r>
              <a:rPr lang="en-US" sz="1400" dirty="0">
                <a:latin typeface="Raleway Medium" panose="020B0603030101060003" pitchFamily="34" charset="-52"/>
              </a:rPr>
              <a:t> </a:t>
            </a:r>
            <a:r>
              <a:rPr lang="en-US" sz="1400" dirty="0" err="1">
                <a:latin typeface="Raleway Medium" panose="020B0603030101060003" pitchFamily="34" charset="-52"/>
              </a:rPr>
              <a:t>va</a:t>
            </a:r>
            <a:r>
              <a:rPr lang="en-US" sz="1400" dirty="0">
                <a:latin typeface="Raleway Medium" panose="020B0603030101060003" pitchFamily="34" charset="-52"/>
              </a:rPr>
              <a:t> </a:t>
            </a:r>
            <a:r>
              <a:rPr lang="en-US" sz="1400" dirty="0" err="1">
                <a:latin typeface="Raleway Medium" panose="020B0603030101060003" pitchFamily="34" charset="-52"/>
              </a:rPr>
              <a:t>videolari</a:t>
            </a:r>
            <a:endParaRPr lang="ru-RU" sz="1400" dirty="0">
              <a:latin typeface="Raleway Medium" panose="020B0603030101060003" pitchFamily="34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1C066D-5A29-45CF-B6B9-5FF80D57B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76569" y="1129148"/>
            <a:ext cx="3390862" cy="5037856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609CFFE-BC04-4CC8-86C9-F6C35DB276C4}"/>
              </a:ext>
            </a:extLst>
          </p:cNvPr>
          <p:cNvCxnSpPr>
            <a:cxnSpLocks/>
          </p:cNvCxnSpPr>
          <p:nvPr/>
        </p:nvCxnSpPr>
        <p:spPr>
          <a:xfrm>
            <a:off x="5429252" y="5581650"/>
            <a:ext cx="561975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B9AC86-8490-40F2-8A89-75ABB5659CA1}"/>
              </a:ext>
            </a:extLst>
          </p:cNvPr>
          <p:cNvCxnSpPr/>
          <p:nvPr/>
        </p:nvCxnSpPr>
        <p:spPr>
          <a:xfrm>
            <a:off x="2145030" y="4768215"/>
            <a:ext cx="1047750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BD143AF-4D96-4DC9-8FC9-A7443602C352}"/>
              </a:ext>
            </a:extLst>
          </p:cNvPr>
          <p:cNvCxnSpPr/>
          <p:nvPr/>
        </p:nvCxnSpPr>
        <p:spPr>
          <a:xfrm>
            <a:off x="2228870" y="5581650"/>
            <a:ext cx="1047750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DA73210-D884-4F15-B0F0-A9CBD323BE92}"/>
              </a:ext>
            </a:extLst>
          </p:cNvPr>
          <p:cNvSpPr/>
          <p:nvPr/>
        </p:nvSpPr>
        <p:spPr>
          <a:xfrm>
            <a:off x="6017887" y="5412664"/>
            <a:ext cx="1369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aleway Medium" panose="020B0603030101060003" pitchFamily="34" charset="-52"/>
              </a:rPr>
              <a:t>Shaxsiy</a:t>
            </a:r>
            <a:r>
              <a:rPr lang="en-US" sz="1400" dirty="0">
                <a:latin typeface="Raleway Medium" panose="020B0603030101060003" pitchFamily="34" charset="-52"/>
              </a:rPr>
              <a:t> </a:t>
            </a:r>
            <a:r>
              <a:rPr lang="en-US" sz="1400" dirty="0" err="1">
                <a:latin typeface="Raleway Medium" panose="020B0603030101060003" pitchFamily="34" charset="-52"/>
              </a:rPr>
              <a:t>sahifa</a:t>
            </a:r>
            <a:endParaRPr lang="ru-RU" sz="1400" dirty="0">
              <a:latin typeface="Raleway Medium" panose="020B0603030101060003" pitchFamily="34" charset="-52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BF49369-7CA2-4FD6-8D33-82D6019B76CB}"/>
              </a:ext>
            </a:extLst>
          </p:cNvPr>
          <p:cNvCxnSpPr>
            <a:cxnSpLocks/>
          </p:cNvCxnSpPr>
          <p:nvPr/>
        </p:nvCxnSpPr>
        <p:spPr>
          <a:xfrm flipV="1">
            <a:off x="4846320" y="5720439"/>
            <a:ext cx="0" cy="465338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4628121-565F-4F2C-95BE-84DF9E6DA237}"/>
              </a:ext>
            </a:extLst>
          </p:cNvPr>
          <p:cNvSpPr/>
          <p:nvPr/>
        </p:nvSpPr>
        <p:spPr>
          <a:xfrm>
            <a:off x="6778464" y="5804999"/>
            <a:ext cx="2207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Raleway Medium" panose="020B0603030101060003" pitchFamily="34" charset="-52"/>
              </a:rPr>
              <a:t>Siz</a:t>
            </a:r>
            <a:r>
              <a:rPr lang="en-US" sz="1200" b="1" dirty="0">
                <a:latin typeface="Raleway Medium" panose="020B0603030101060003" pitchFamily="34" charset="-52"/>
              </a:rPr>
              <a:t> </a:t>
            </a:r>
            <a:r>
              <a:rPr lang="en-US" sz="1200" b="1" dirty="0" err="1">
                <a:latin typeface="Raleway Medium" panose="020B0603030101060003" pitchFamily="34" charset="-52"/>
              </a:rPr>
              <a:t>bilan</a:t>
            </a:r>
            <a:r>
              <a:rPr lang="en-US" sz="1200" b="1" dirty="0">
                <a:latin typeface="Raleway Medium" panose="020B0603030101060003" pitchFamily="34" charset="-52"/>
              </a:rPr>
              <a:t> </a:t>
            </a:r>
            <a:r>
              <a:rPr lang="en-US" sz="1200" b="1" dirty="0" err="1">
                <a:latin typeface="Raleway Medium" panose="020B0603030101060003" pitchFamily="34" charset="-52"/>
              </a:rPr>
              <a:t>bog‘liq</a:t>
            </a:r>
            <a:r>
              <a:rPr lang="en-US" sz="1200" b="1" dirty="0">
                <a:latin typeface="Raleway Medium" panose="020B0603030101060003" pitchFamily="34" charset="-52"/>
              </a:rPr>
              <a:t> </a:t>
            </a:r>
            <a:r>
              <a:rPr lang="en-US" sz="1200" b="1" dirty="0" err="1">
                <a:latin typeface="Raleway Medium" panose="020B0603030101060003" pitchFamily="34" charset="-52"/>
              </a:rPr>
              <a:t>yangiliklar</a:t>
            </a:r>
            <a:r>
              <a:rPr lang="en-US" sz="1200" b="1" dirty="0">
                <a:latin typeface="Raleway Medium" panose="020B0603030101060003" pitchFamily="34" charset="-52"/>
              </a:rPr>
              <a:t>:</a:t>
            </a: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en-US" sz="1200" dirty="0" err="1">
                <a:latin typeface="Raleway Medium" panose="020B0603030101060003" pitchFamily="34" charset="-52"/>
              </a:rPr>
              <a:t>Yangi</a:t>
            </a:r>
            <a:r>
              <a:rPr lang="en-US" sz="1200" dirty="0">
                <a:latin typeface="Raleway Medium" panose="020B0603030101060003" pitchFamily="34" charset="-52"/>
              </a:rPr>
              <a:t> “</a:t>
            </a:r>
            <a:r>
              <a:rPr lang="en-US" sz="1200" dirty="0" err="1">
                <a:latin typeface="Raleway Medium" panose="020B0603030101060003" pitchFamily="34" charset="-52"/>
              </a:rPr>
              <a:t>Layk”lar</a:t>
            </a:r>
            <a:endParaRPr lang="en-US" sz="1200" dirty="0">
              <a:latin typeface="Raleway Medium" panose="020B0603030101060003" pitchFamily="34" charset="-52"/>
            </a:endParaRP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en-US" sz="1200" dirty="0" err="1">
                <a:latin typeface="Raleway Medium" panose="020B0603030101060003" pitchFamily="34" charset="-52"/>
              </a:rPr>
              <a:t>Yangi</a:t>
            </a:r>
            <a:r>
              <a:rPr lang="en-US" sz="1200" dirty="0">
                <a:latin typeface="Raleway Medium" panose="020B0603030101060003" pitchFamily="34" charset="-52"/>
              </a:rPr>
              <a:t> “</a:t>
            </a:r>
            <a:r>
              <a:rPr lang="en-US" sz="1200" dirty="0" err="1">
                <a:latin typeface="Raleway Medium" panose="020B0603030101060003" pitchFamily="34" charset="-52"/>
              </a:rPr>
              <a:t>Follower”lar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</a:p>
          <a:p>
            <a:r>
              <a:rPr lang="en-US" sz="1200" dirty="0" err="1">
                <a:latin typeface="Raleway Medium" panose="020B0603030101060003" pitchFamily="34" charset="-52"/>
              </a:rPr>
              <a:t>va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hokazolar</a:t>
            </a:r>
            <a:r>
              <a:rPr lang="en-US" sz="1200" dirty="0">
                <a:latin typeface="Raleway Medium" panose="020B0603030101060003" pitchFamily="34" charset="-52"/>
              </a:rPr>
              <a:t>.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04F3B3D-2D7E-48EA-A157-C3D1669257CF}"/>
              </a:ext>
            </a:extLst>
          </p:cNvPr>
          <p:cNvCxnSpPr>
            <a:cxnSpLocks/>
          </p:cNvCxnSpPr>
          <p:nvPr/>
        </p:nvCxnSpPr>
        <p:spPr>
          <a:xfrm flipV="1">
            <a:off x="3904211" y="5720439"/>
            <a:ext cx="0" cy="465338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938FCCB-3901-4CAE-A0AF-EC715896A38D}"/>
              </a:ext>
            </a:extLst>
          </p:cNvPr>
          <p:cNvSpPr/>
          <p:nvPr/>
        </p:nvSpPr>
        <p:spPr>
          <a:xfrm>
            <a:off x="3200403" y="3981453"/>
            <a:ext cx="2362199" cy="1480703"/>
          </a:xfrm>
          <a:prstGeom prst="rect">
            <a:avLst/>
          </a:prstGeom>
          <a:noFill/>
          <a:ln w="28575">
            <a:solidFill>
              <a:srgbClr val="F0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3A341C5-0E4E-433E-9EA2-30476269B010}"/>
              </a:ext>
            </a:extLst>
          </p:cNvPr>
          <p:cNvSpPr/>
          <p:nvPr/>
        </p:nvSpPr>
        <p:spPr>
          <a:xfrm>
            <a:off x="4019551" y="1455593"/>
            <a:ext cx="744140" cy="304800"/>
          </a:xfrm>
          <a:prstGeom prst="rect">
            <a:avLst/>
          </a:prstGeom>
          <a:noFill/>
          <a:ln w="28575">
            <a:solidFill>
              <a:srgbClr val="F0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9D691DB-EFBE-4FD4-A3D8-D7EB83CFCAA7}"/>
              </a:ext>
            </a:extLst>
          </p:cNvPr>
          <p:cNvSpPr/>
          <p:nvPr/>
        </p:nvSpPr>
        <p:spPr>
          <a:xfrm>
            <a:off x="3227061" y="1518796"/>
            <a:ext cx="227340" cy="20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39C01F1-B4B3-4709-AF25-323B03E536A4}"/>
              </a:ext>
            </a:extLst>
          </p:cNvPr>
          <p:cNvCxnSpPr/>
          <p:nvPr/>
        </p:nvCxnSpPr>
        <p:spPr>
          <a:xfrm>
            <a:off x="2971802" y="1613996"/>
            <a:ext cx="1047750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D8E9948-7E87-4E7B-AE0A-4F53ED29849C}"/>
              </a:ext>
            </a:extLst>
          </p:cNvPr>
          <p:cNvCxnSpPr>
            <a:cxnSpLocks/>
          </p:cNvCxnSpPr>
          <p:nvPr/>
        </p:nvCxnSpPr>
        <p:spPr>
          <a:xfrm>
            <a:off x="5562591" y="3633783"/>
            <a:ext cx="411490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62027A17-09CB-4650-9970-961015EC8B9F}"/>
              </a:ext>
            </a:extLst>
          </p:cNvPr>
          <p:cNvSpPr/>
          <p:nvPr/>
        </p:nvSpPr>
        <p:spPr>
          <a:xfrm>
            <a:off x="5982160" y="1272616"/>
            <a:ext cx="13656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dirty="0">
                <a:latin typeface="Raleway Medium" panose="020B0603030101060003" pitchFamily="34" charset="-52"/>
              </a:rPr>
              <a:t>Qo‘shimcha amallar menyusi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F3DFBCAF-28E7-4C1E-8216-8F0CD7410184}"/>
              </a:ext>
            </a:extLst>
          </p:cNvPr>
          <p:cNvCxnSpPr>
            <a:cxnSpLocks/>
          </p:cNvCxnSpPr>
          <p:nvPr/>
        </p:nvCxnSpPr>
        <p:spPr>
          <a:xfrm>
            <a:off x="4572000" y="2360754"/>
            <a:ext cx="0" cy="513893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CE18F920-CF9C-48FE-8DF4-881634A69993}"/>
              </a:ext>
            </a:extLst>
          </p:cNvPr>
          <p:cNvCxnSpPr>
            <a:cxnSpLocks/>
          </p:cNvCxnSpPr>
          <p:nvPr/>
        </p:nvCxnSpPr>
        <p:spPr>
          <a:xfrm>
            <a:off x="7118351" y="2006429"/>
            <a:ext cx="0" cy="1298313"/>
          </a:xfrm>
          <a:prstGeom prst="line">
            <a:avLst/>
          </a:prstGeom>
          <a:ln w="19050">
            <a:solidFill>
              <a:srgbClr val="F05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5FDDDB5-3E73-4048-B4E4-612B6EB78E4A}"/>
              </a:ext>
            </a:extLst>
          </p:cNvPr>
          <p:cNvSpPr/>
          <p:nvPr/>
        </p:nvSpPr>
        <p:spPr>
          <a:xfrm>
            <a:off x="5776432" y="2757428"/>
            <a:ext cx="1138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latin typeface="Raleway Medium" panose="020B0603030101060003" pitchFamily="34" charset="-52"/>
              </a:rPr>
              <a:t>Sahifaga a’zo bo</a:t>
            </a:r>
            <a:r>
              <a:rPr lang="en-US" sz="1400" dirty="0">
                <a:latin typeface="Raleway Medium" panose="020B0603030101060003" pitchFamily="34" charset="-52"/>
              </a:rPr>
              <a:t>‘</a:t>
            </a:r>
            <a:r>
              <a:rPr lang="en-US" sz="1400" dirty="0" err="1">
                <a:latin typeface="Raleway Medium" panose="020B0603030101060003" pitchFamily="34" charset="-52"/>
              </a:rPr>
              <a:t>lish</a:t>
            </a:r>
            <a:endParaRPr lang="ru-RU" sz="1400" dirty="0">
              <a:latin typeface="Raleway Medium" panose="020B0603030101060003" pitchFamily="34" charset="-52"/>
            </a:endParaRPr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C674CC1-FBAC-430C-92BC-70A864C36F2B}"/>
              </a:ext>
            </a:extLst>
          </p:cNvPr>
          <p:cNvCxnSpPr>
            <a:cxnSpLocks/>
          </p:cNvCxnSpPr>
          <p:nvPr/>
        </p:nvCxnSpPr>
        <p:spPr>
          <a:xfrm>
            <a:off x="4572003" y="2874645"/>
            <a:ext cx="1315725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B8E4564-7647-4D4C-B46A-81A257C7DC75}"/>
              </a:ext>
            </a:extLst>
          </p:cNvPr>
          <p:cNvSpPr/>
          <p:nvPr/>
        </p:nvSpPr>
        <p:spPr>
          <a:xfrm>
            <a:off x="4019552" y="1879892"/>
            <a:ext cx="1409699" cy="250663"/>
          </a:xfrm>
          <a:prstGeom prst="rect">
            <a:avLst/>
          </a:prstGeom>
          <a:noFill/>
          <a:ln w="28575">
            <a:solidFill>
              <a:srgbClr val="F0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E98492D5-96D8-42FE-B35A-DEBA6ED1D21C}"/>
              </a:ext>
            </a:extLst>
          </p:cNvPr>
          <p:cNvCxnSpPr>
            <a:cxnSpLocks/>
          </p:cNvCxnSpPr>
          <p:nvPr/>
        </p:nvCxnSpPr>
        <p:spPr>
          <a:xfrm>
            <a:off x="5429252" y="2006426"/>
            <a:ext cx="1794511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85DADA9-29C7-4BD6-A58B-CBD9B8265884}"/>
              </a:ext>
            </a:extLst>
          </p:cNvPr>
          <p:cNvSpPr/>
          <p:nvPr/>
        </p:nvSpPr>
        <p:spPr>
          <a:xfrm>
            <a:off x="7292340" y="1942085"/>
            <a:ext cx="640080" cy="188470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B323F07-B654-48CE-8659-C2F0793FF9EC}"/>
              </a:ext>
            </a:extLst>
          </p:cNvPr>
          <p:cNvSpPr/>
          <p:nvPr/>
        </p:nvSpPr>
        <p:spPr>
          <a:xfrm>
            <a:off x="7292340" y="2656845"/>
            <a:ext cx="922020" cy="200023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E8F44D60-1CCD-40E4-9A9C-D9D8D6B7F006}"/>
              </a:ext>
            </a:extLst>
          </p:cNvPr>
          <p:cNvSpPr/>
          <p:nvPr/>
        </p:nvSpPr>
        <p:spPr>
          <a:xfrm>
            <a:off x="7292340" y="3209493"/>
            <a:ext cx="922020" cy="200023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70D2E6F-C486-4323-9E47-12A93E78D43D}"/>
              </a:ext>
            </a:extLst>
          </p:cNvPr>
          <p:cNvSpPr/>
          <p:nvPr/>
        </p:nvSpPr>
        <p:spPr>
          <a:xfrm>
            <a:off x="7223702" y="1885406"/>
            <a:ext cx="17625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9" indent="-171449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Raleway Medium" panose="020B0603030101060003" pitchFamily="34" charset="-52"/>
              </a:rPr>
              <a:t>posts: </a:t>
            </a:r>
            <a:r>
              <a:rPr lang="it-IT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 Medium" panose="020B0603030101060003" pitchFamily="34" charset="-52"/>
              </a:rPr>
              <a:t>s</a:t>
            </a:r>
            <a:r>
              <a:rPr lang="it-IT" sz="1200" dirty="0">
                <a:latin typeface="Raleway Medium" panose="020B0603030101060003" pitchFamily="34" charset="-52"/>
              </a:rPr>
              <a:t>ahifaga yuklangan rasm va videolar soni</a:t>
            </a:r>
          </a:p>
          <a:p>
            <a:pPr marL="171449" indent="-171449">
              <a:buFont typeface="Arial" panose="020B0604020202020204" pitchFamily="34" charset="0"/>
              <a:buChar char="•"/>
            </a:pPr>
            <a:endParaRPr lang="it-IT" sz="1200" dirty="0">
              <a:latin typeface="Raleway Medium" panose="020B0603030101060003" pitchFamily="34" charset="-52"/>
            </a:endParaRP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Raleway Medium" panose="020B0603030101060003" pitchFamily="34" charset="-52"/>
              </a:rPr>
              <a:t>followers:</a:t>
            </a:r>
            <a:r>
              <a:rPr lang="it-IT" sz="1200" dirty="0">
                <a:latin typeface="Raleway Medium" panose="020B0603030101060003" pitchFamily="34" charset="-52"/>
              </a:rPr>
              <a:t> sahifaga a’zo bo‘lganlar soni</a:t>
            </a:r>
          </a:p>
          <a:p>
            <a:endParaRPr lang="it-IT" sz="1200" dirty="0">
              <a:latin typeface="Raleway Medium" panose="020B0603030101060003" pitchFamily="34" charset="-52"/>
            </a:endParaRPr>
          </a:p>
          <a:p>
            <a:pPr marL="171449" indent="-171449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  <a:latin typeface="Raleway Medium" panose="020B0603030101060003" pitchFamily="34" charset="-52"/>
              </a:rPr>
              <a:t>following:</a:t>
            </a:r>
            <a:r>
              <a:rPr lang="it-IT" sz="1200" dirty="0">
                <a:latin typeface="Raleway Medium" panose="020B0603030101060003" pitchFamily="34" charset="-52"/>
              </a:rPr>
              <a:t> sahifa egasi a’zo bo‘lgan sahifalar soni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0292F24C-DA67-43A5-8509-85FA97B449F9}"/>
              </a:ext>
            </a:extLst>
          </p:cNvPr>
          <p:cNvCxnSpPr/>
          <p:nvPr/>
        </p:nvCxnSpPr>
        <p:spPr>
          <a:xfrm>
            <a:off x="7117080" y="2756853"/>
            <a:ext cx="106622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2ECB3CD5-8CA1-488C-9E7F-E68B4EE5A38B}"/>
              </a:ext>
            </a:extLst>
          </p:cNvPr>
          <p:cNvCxnSpPr/>
          <p:nvPr/>
        </p:nvCxnSpPr>
        <p:spPr>
          <a:xfrm>
            <a:off x="7117080" y="3304739"/>
            <a:ext cx="106622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44C9C56-43A3-4D1F-953F-11F03CEB0C22}"/>
              </a:ext>
            </a:extLst>
          </p:cNvPr>
          <p:cNvSpPr/>
          <p:nvPr/>
        </p:nvSpPr>
        <p:spPr>
          <a:xfrm>
            <a:off x="3192783" y="1794153"/>
            <a:ext cx="731539" cy="1182410"/>
          </a:xfrm>
          <a:prstGeom prst="rect">
            <a:avLst/>
          </a:prstGeom>
          <a:noFill/>
          <a:ln w="28575">
            <a:solidFill>
              <a:srgbClr val="F0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3180AA74-870C-4EE3-8B26-C0A919F328C8}"/>
              </a:ext>
            </a:extLst>
          </p:cNvPr>
          <p:cNvCxnSpPr>
            <a:cxnSpLocks/>
          </p:cNvCxnSpPr>
          <p:nvPr/>
        </p:nvCxnSpPr>
        <p:spPr>
          <a:xfrm>
            <a:off x="2051078" y="2488265"/>
            <a:ext cx="1141702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BB57AE3-3BF2-4811-B07E-1D20B014A5A4}"/>
              </a:ext>
            </a:extLst>
          </p:cNvPr>
          <p:cNvSpPr/>
          <p:nvPr/>
        </p:nvSpPr>
        <p:spPr>
          <a:xfrm>
            <a:off x="157729" y="2224859"/>
            <a:ext cx="1727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200" b="1" dirty="0">
                <a:latin typeface="Raleway Medium" panose="020B0603030101060003" pitchFamily="34" charset="-52"/>
              </a:rPr>
              <a:t>Sahifa egasi haqida ma’lumot:</a:t>
            </a:r>
          </a:p>
          <a:p>
            <a:pPr algn="r"/>
            <a:endParaRPr lang="it-IT" sz="1200" b="1" dirty="0">
              <a:latin typeface="Raleway Medium" panose="020B0603030101060003" pitchFamily="34" charset="-52"/>
            </a:endParaRPr>
          </a:p>
          <a:p>
            <a:pPr marL="171449" indent="-171449" algn="r">
              <a:buFont typeface="Arial" panose="020B0604020202020204" pitchFamily="34" charset="0"/>
              <a:buChar char="•"/>
            </a:pPr>
            <a:r>
              <a:rPr lang="it-IT" sz="1200" dirty="0">
                <a:latin typeface="Raleway Medium" panose="020B0603030101060003" pitchFamily="34" charset="-52"/>
              </a:rPr>
              <a:t>Rasmi</a:t>
            </a:r>
          </a:p>
          <a:p>
            <a:pPr marL="171449" indent="-171449" algn="r">
              <a:buFont typeface="Arial" panose="020B0604020202020204" pitchFamily="34" charset="0"/>
              <a:buChar char="•"/>
            </a:pPr>
            <a:r>
              <a:rPr lang="it-IT" sz="1200" dirty="0">
                <a:latin typeface="Raleway Medium" panose="020B0603030101060003" pitchFamily="34" charset="-52"/>
              </a:rPr>
              <a:t>U haqida ma’lumot</a:t>
            </a:r>
          </a:p>
          <a:p>
            <a:pPr marL="171449" indent="-171449" algn="r">
              <a:buFont typeface="Arial" panose="020B0604020202020204" pitchFamily="34" charset="0"/>
              <a:buChar char="•"/>
            </a:pPr>
            <a:r>
              <a:rPr lang="it-IT" sz="1200" dirty="0">
                <a:latin typeface="Raleway Medium" panose="020B0603030101060003" pitchFamily="34" charset="-52"/>
              </a:rPr>
              <a:t>Web-sayti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92FB68F-DE6D-4293-AC20-1D2ECC51F398}"/>
              </a:ext>
            </a:extLst>
          </p:cNvPr>
          <p:cNvSpPr/>
          <p:nvPr/>
        </p:nvSpPr>
        <p:spPr>
          <a:xfrm>
            <a:off x="6481591" y="4355109"/>
            <a:ext cx="922020" cy="200023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E3F26EE-6E76-4F9E-A371-45885861367B}"/>
              </a:ext>
            </a:extLst>
          </p:cNvPr>
          <p:cNvSpPr/>
          <p:nvPr/>
        </p:nvSpPr>
        <p:spPr>
          <a:xfrm>
            <a:off x="5886431" y="4090072"/>
            <a:ext cx="2083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aleway Medium" panose="020B0603030101060003" pitchFamily="34" charset="-52"/>
              </a:rPr>
              <a:t>Saqlangan</a:t>
            </a:r>
            <a:r>
              <a:rPr lang="en-US" sz="1400" dirty="0">
                <a:latin typeface="Raleway Medium" panose="020B0603030101060003" pitchFamily="34" charset="-52"/>
              </a:rPr>
              <a:t> </a:t>
            </a:r>
            <a:r>
              <a:rPr lang="en-US" sz="1400" dirty="0" err="1">
                <a:latin typeface="Raleway Medium" panose="020B0603030101060003" pitchFamily="34" charset="-52"/>
              </a:rPr>
              <a:t>hikoyalar</a:t>
            </a:r>
            <a:r>
              <a:rPr lang="en-US" sz="1400" dirty="0">
                <a:latin typeface="Raleway Medium" panose="020B0603030101060003" pitchFamily="34" charset="-52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Raleway Medium" panose="020B0603030101060003" pitchFamily="34" charset="-52"/>
              </a:rPr>
              <a:t>“stories”</a:t>
            </a:r>
            <a:endParaRPr lang="ru-RU" sz="1400" dirty="0">
              <a:solidFill>
                <a:schemeClr val="bg1"/>
              </a:solidFill>
              <a:latin typeface="Raleway Medium" panose="020B0603030101060003" pitchFamily="34" charset="-52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309522E6-BAF1-492C-AD81-4A7C8B26A979}"/>
              </a:ext>
            </a:extLst>
          </p:cNvPr>
          <p:cNvSpPr/>
          <p:nvPr/>
        </p:nvSpPr>
        <p:spPr>
          <a:xfrm>
            <a:off x="3855701" y="3025937"/>
            <a:ext cx="1706893" cy="607846"/>
          </a:xfrm>
          <a:prstGeom prst="rect">
            <a:avLst/>
          </a:prstGeom>
          <a:noFill/>
          <a:ln w="28575">
            <a:solidFill>
              <a:srgbClr val="F0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F9669DA7-ECF1-4B07-A7D0-C77662568DA6}"/>
              </a:ext>
            </a:extLst>
          </p:cNvPr>
          <p:cNvCxnSpPr>
            <a:cxnSpLocks/>
          </p:cNvCxnSpPr>
          <p:nvPr/>
        </p:nvCxnSpPr>
        <p:spPr>
          <a:xfrm>
            <a:off x="5974081" y="3633786"/>
            <a:ext cx="0" cy="513893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F6DBEFF3-EFCE-4F36-BD3D-5BC4D3607B87}"/>
              </a:ext>
            </a:extLst>
          </p:cNvPr>
          <p:cNvCxnSpPr>
            <a:cxnSpLocks/>
          </p:cNvCxnSpPr>
          <p:nvPr/>
        </p:nvCxnSpPr>
        <p:spPr>
          <a:xfrm>
            <a:off x="5495925" y="1622996"/>
            <a:ext cx="478156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003E7CF0-5FEF-4620-AE62-103B203D8FD7}"/>
              </a:ext>
            </a:extLst>
          </p:cNvPr>
          <p:cNvCxnSpPr>
            <a:cxnSpLocks/>
          </p:cNvCxnSpPr>
          <p:nvPr/>
        </p:nvCxnSpPr>
        <p:spPr>
          <a:xfrm flipV="1">
            <a:off x="4380461" y="5720440"/>
            <a:ext cx="0" cy="716528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EB9BC7E6-F59B-4B25-B613-AC807AC8CAF9}"/>
              </a:ext>
            </a:extLst>
          </p:cNvPr>
          <p:cNvSpPr/>
          <p:nvPr/>
        </p:nvSpPr>
        <p:spPr>
          <a:xfrm>
            <a:off x="3281701" y="6436971"/>
            <a:ext cx="2147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Raleway Medium" panose="020B0603030101060003" pitchFamily="34" charset="-52"/>
              </a:rPr>
              <a:t>Yangi</a:t>
            </a:r>
            <a:r>
              <a:rPr lang="en-US" sz="1400" dirty="0">
                <a:latin typeface="Raleway Medium" panose="020B0603030101060003" pitchFamily="34" charset="-52"/>
              </a:rPr>
              <a:t> “post” </a:t>
            </a:r>
            <a:r>
              <a:rPr lang="en-US" sz="1400" dirty="0" err="1">
                <a:latin typeface="Raleway Medium" panose="020B0603030101060003" pitchFamily="34" charset="-52"/>
              </a:rPr>
              <a:t>yuklash</a:t>
            </a:r>
            <a:r>
              <a:rPr lang="en-US" sz="1400" dirty="0">
                <a:latin typeface="Raleway Medium" panose="020B0603030101060003" pitchFamily="34" charset="-52"/>
              </a:rPr>
              <a:t> </a:t>
            </a:r>
            <a:endParaRPr lang="ru-RU" sz="1400" dirty="0">
              <a:latin typeface="Raleway Medium" panose="020B0603030101060003" pitchFamily="34" charset="-52"/>
            </a:endParaRPr>
          </a:p>
        </p:txBody>
      </p:sp>
      <p:sp>
        <p:nvSpPr>
          <p:cNvPr id="77" name="Прямоугольник: скругленные углы 76">
            <a:extLst>
              <a:ext uri="{FF2B5EF4-FFF2-40B4-BE49-F238E27FC236}">
                <a16:creationId xmlns:a16="http://schemas.microsoft.com/office/drawing/2014/main" id="{A9417B52-B5DB-449F-8CE9-F55D8571103F}"/>
              </a:ext>
            </a:extLst>
          </p:cNvPr>
          <p:cNvSpPr/>
          <p:nvPr/>
        </p:nvSpPr>
        <p:spPr>
          <a:xfrm>
            <a:off x="241812" y="1075711"/>
            <a:ext cx="2262039" cy="45719"/>
          </a:xfrm>
          <a:prstGeom prst="round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209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AAAF33-A673-40C8-9080-28992235D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6248" y="1336605"/>
            <a:ext cx="3389885" cy="503640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EBF0238F-6D7C-4E67-8E37-7EBDBA2B73DC}"/>
              </a:ext>
            </a:extLst>
          </p:cNvPr>
          <p:cNvSpPr/>
          <p:nvPr/>
        </p:nvSpPr>
        <p:spPr>
          <a:xfrm>
            <a:off x="157729" y="188346"/>
            <a:ext cx="8828542" cy="945130"/>
          </a:xfrm>
          <a:prstGeom prst="round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5B4233-3C83-4FAC-9F59-5F3D98893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721" y="257178"/>
            <a:ext cx="2940681" cy="787393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E3B7037-F732-431F-ABE0-930835E1A3F7}"/>
              </a:ext>
            </a:extLst>
          </p:cNvPr>
          <p:cNvCxnSpPr>
            <a:cxnSpLocks/>
          </p:cNvCxnSpPr>
          <p:nvPr/>
        </p:nvCxnSpPr>
        <p:spPr>
          <a:xfrm>
            <a:off x="4352762" y="4164418"/>
            <a:ext cx="0" cy="749041"/>
          </a:xfrm>
          <a:prstGeom prst="line">
            <a:avLst/>
          </a:prstGeom>
          <a:ln w="19050">
            <a:solidFill>
              <a:srgbClr val="F05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36CF91-F5F5-407D-AF96-2F034BA2D8B9}"/>
              </a:ext>
            </a:extLst>
          </p:cNvPr>
          <p:cNvSpPr/>
          <p:nvPr/>
        </p:nvSpPr>
        <p:spPr>
          <a:xfrm>
            <a:off x="4598673" y="4822826"/>
            <a:ext cx="788303" cy="202168"/>
          </a:xfrm>
          <a:prstGeom prst="rect">
            <a:avLst/>
          </a:prstGeom>
          <a:noFill/>
          <a:ln w="28575">
            <a:solidFill>
              <a:srgbClr val="F0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F213FED-05CC-4F6B-865B-C09F65F2510A}"/>
              </a:ext>
            </a:extLst>
          </p:cNvPr>
          <p:cNvCxnSpPr>
            <a:cxnSpLocks/>
          </p:cNvCxnSpPr>
          <p:nvPr/>
        </p:nvCxnSpPr>
        <p:spPr>
          <a:xfrm flipV="1">
            <a:off x="4138267" y="4913458"/>
            <a:ext cx="460405" cy="1859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69144E9-402E-4A48-A1A5-6BAE5383F48C}"/>
              </a:ext>
            </a:extLst>
          </p:cNvPr>
          <p:cNvCxnSpPr>
            <a:cxnSpLocks/>
          </p:cNvCxnSpPr>
          <p:nvPr/>
        </p:nvCxnSpPr>
        <p:spPr>
          <a:xfrm>
            <a:off x="3677923" y="4164415"/>
            <a:ext cx="673041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EC16C19-BCC3-4164-A263-78FEEBE7054C}"/>
              </a:ext>
            </a:extLst>
          </p:cNvPr>
          <p:cNvCxnSpPr>
            <a:cxnSpLocks/>
          </p:cNvCxnSpPr>
          <p:nvPr/>
        </p:nvCxnSpPr>
        <p:spPr>
          <a:xfrm>
            <a:off x="3817623" y="4547696"/>
            <a:ext cx="533341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DB32BE5-FA93-449D-9EF5-DC1977DCE40E}"/>
              </a:ext>
            </a:extLst>
          </p:cNvPr>
          <p:cNvSpPr/>
          <p:nvPr/>
        </p:nvSpPr>
        <p:spPr>
          <a:xfrm>
            <a:off x="2430533" y="4049165"/>
            <a:ext cx="17387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leway Medium" panose="020B0603030101060003" pitchFamily="34" charset="-52"/>
              </a:rPr>
              <a:t>“like” </a:t>
            </a:r>
            <a:r>
              <a:rPr lang="en-US" sz="1200" dirty="0" err="1">
                <a:latin typeface="Raleway Medium" panose="020B0603030101060003" pitchFamily="34" charset="-52"/>
              </a:rPr>
              <a:t>qo‘yish</a:t>
            </a:r>
            <a:endParaRPr lang="it-IT" sz="1200" dirty="0">
              <a:latin typeface="Raleway Medium" panose="020B0603030101060003" pitchFamily="34" charset="-52"/>
            </a:endParaRPr>
          </a:p>
          <a:p>
            <a:endParaRPr lang="it-IT" sz="1200" dirty="0">
              <a:latin typeface="Raleway Medium" panose="020B0603030101060003" pitchFamily="34" charset="-52"/>
            </a:endParaRPr>
          </a:p>
          <a:p>
            <a:r>
              <a:rPr lang="it-IT" sz="1200" dirty="0">
                <a:latin typeface="Raleway Medium" panose="020B0603030101060003" pitchFamily="34" charset="-52"/>
              </a:rPr>
              <a:t>izoh qoldirish</a:t>
            </a:r>
          </a:p>
          <a:p>
            <a:endParaRPr lang="it-IT" sz="1200" dirty="0">
              <a:latin typeface="Raleway Medium" panose="020B0603030101060003" pitchFamily="34" charset="-52"/>
            </a:endParaRPr>
          </a:p>
          <a:p>
            <a:r>
              <a:rPr lang="it-IT" sz="1200" dirty="0">
                <a:latin typeface="Raleway Medium" panose="020B0603030101060003" pitchFamily="34" charset="-52"/>
              </a:rPr>
              <a:t>do’stlarga yuborish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67B073A-1444-4F70-A6C0-6528B2DD0C2B}"/>
              </a:ext>
            </a:extLst>
          </p:cNvPr>
          <p:cNvSpPr/>
          <p:nvPr/>
        </p:nvSpPr>
        <p:spPr>
          <a:xfrm>
            <a:off x="3575461" y="4049162"/>
            <a:ext cx="230506" cy="230506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43881B4-1D10-4376-9161-C6926D1758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4039" y="4102505"/>
            <a:ext cx="133350" cy="123825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B6D8386-A353-4B4D-A8A0-7027E4E418C7}"/>
              </a:ext>
            </a:extLst>
          </p:cNvPr>
          <p:cNvSpPr/>
          <p:nvPr/>
        </p:nvSpPr>
        <p:spPr>
          <a:xfrm>
            <a:off x="3950173" y="4798203"/>
            <a:ext cx="230506" cy="230506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C14444D-D03B-4744-989A-61C8D6424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5536" y="4862088"/>
            <a:ext cx="133350" cy="123825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63FA7C1-B802-4DA4-8665-3AB3269BC0FE}"/>
              </a:ext>
            </a:extLst>
          </p:cNvPr>
          <p:cNvSpPr/>
          <p:nvPr/>
        </p:nvSpPr>
        <p:spPr>
          <a:xfrm>
            <a:off x="3663132" y="4423682"/>
            <a:ext cx="230506" cy="230506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2C4F21-31BD-4EC6-8091-EB8EEC995C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18059" y="4481785"/>
            <a:ext cx="114300" cy="114300"/>
          </a:xfrm>
          <a:prstGeom prst="rect">
            <a:avLst/>
          </a:prstGeom>
        </p:spPr>
      </p:pic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A4B088A-378B-4978-B4C4-A8D32436FBA4}"/>
              </a:ext>
            </a:extLst>
          </p:cNvPr>
          <p:cNvCxnSpPr>
            <a:cxnSpLocks/>
          </p:cNvCxnSpPr>
          <p:nvPr/>
        </p:nvCxnSpPr>
        <p:spPr>
          <a:xfrm flipV="1">
            <a:off x="6881467" y="4911599"/>
            <a:ext cx="460405" cy="1859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0F030D2-0EE7-4072-9D7F-DF112778BD57}"/>
              </a:ext>
            </a:extLst>
          </p:cNvPr>
          <p:cNvSpPr/>
          <p:nvPr/>
        </p:nvSpPr>
        <p:spPr>
          <a:xfrm>
            <a:off x="7391912" y="4763018"/>
            <a:ext cx="17387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Raleway Medium" panose="020B0603030101060003" pitchFamily="34" charset="-52"/>
              </a:rPr>
              <a:t>Postni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saqlab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qo‘yish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E85AB54-586E-4076-9F8C-468DBA8D08F9}"/>
              </a:ext>
            </a:extLst>
          </p:cNvPr>
          <p:cNvCxnSpPr>
            <a:cxnSpLocks/>
          </p:cNvCxnSpPr>
          <p:nvPr/>
        </p:nvCxnSpPr>
        <p:spPr>
          <a:xfrm>
            <a:off x="3909727" y="3036655"/>
            <a:ext cx="673041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F79A645-5212-44D9-A693-AEB16BD8421D}"/>
              </a:ext>
            </a:extLst>
          </p:cNvPr>
          <p:cNvSpPr/>
          <p:nvPr/>
        </p:nvSpPr>
        <p:spPr>
          <a:xfrm>
            <a:off x="2751755" y="2898159"/>
            <a:ext cx="11029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Raleway Medium" panose="020B0603030101060003" pitchFamily="34" charset="-52"/>
              </a:rPr>
              <a:t>Post </a:t>
            </a:r>
            <a:r>
              <a:rPr lang="en-US" sz="1200" dirty="0" err="1">
                <a:latin typeface="Raleway Medium" panose="020B0603030101060003" pitchFamily="34" charset="-52"/>
              </a:rPr>
              <a:t>muallifi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73514A8-4760-4D07-8EA8-78C92E543333}"/>
              </a:ext>
            </a:extLst>
          </p:cNvPr>
          <p:cNvCxnSpPr>
            <a:cxnSpLocks/>
          </p:cNvCxnSpPr>
          <p:nvPr/>
        </p:nvCxnSpPr>
        <p:spPr>
          <a:xfrm flipV="1">
            <a:off x="6936745" y="2457959"/>
            <a:ext cx="460405" cy="1859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F8DBAB3-75EC-4449-9A8C-62581F2E04A4}"/>
              </a:ext>
            </a:extLst>
          </p:cNvPr>
          <p:cNvSpPr/>
          <p:nvPr/>
        </p:nvSpPr>
        <p:spPr>
          <a:xfrm>
            <a:off x="5126008" y="2216885"/>
            <a:ext cx="1810734" cy="630280"/>
          </a:xfrm>
          <a:prstGeom prst="rect">
            <a:avLst/>
          </a:prstGeom>
          <a:noFill/>
          <a:ln w="28575">
            <a:solidFill>
              <a:srgbClr val="F0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0A3E52D-8527-4DC9-AFFE-DBDEF594F313}"/>
              </a:ext>
            </a:extLst>
          </p:cNvPr>
          <p:cNvSpPr/>
          <p:nvPr/>
        </p:nvSpPr>
        <p:spPr>
          <a:xfrm>
            <a:off x="7469174" y="2321319"/>
            <a:ext cx="905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Raleway Medium" panose="020B0603030101060003" pitchFamily="34" charset="-52"/>
              </a:rPr>
              <a:t>Hikoyalar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74F20DEA-31DA-4598-90A6-BC06B012FCB5}"/>
              </a:ext>
            </a:extLst>
          </p:cNvPr>
          <p:cNvSpPr/>
          <p:nvPr/>
        </p:nvSpPr>
        <p:spPr>
          <a:xfrm>
            <a:off x="269575" y="1376218"/>
            <a:ext cx="2262039" cy="1798936"/>
          </a:xfrm>
          <a:prstGeom prst="round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A896E6-BD58-46FD-8B82-6568175872F7}"/>
              </a:ext>
            </a:extLst>
          </p:cNvPr>
          <p:cNvSpPr txBox="1"/>
          <p:nvPr/>
        </p:nvSpPr>
        <p:spPr>
          <a:xfrm>
            <a:off x="428396" y="1574719"/>
            <a:ext cx="19443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A’zo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bo‘lgan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sahifalaringizga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yuklangan</a:t>
            </a:r>
            <a:r>
              <a:rPr lang="en-US" sz="1600" dirty="0">
                <a:solidFill>
                  <a:schemeClr val="bg1"/>
                </a:solidFill>
              </a:rPr>
              <a:t> post </a:t>
            </a:r>
            <a:r>
              <a:rPr lang="en-US" sz="1600" dirty="0" err="1">
                <a:solidFill>
                  <a:schemeClr val="bg1"/>
                </a:solidFill>
              </a:rPr>
              <a:t>va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hikoyalar</a:t>
            </a:r>
            <a:r>
              <a:rPr lang="en-US" sz="1600" dirty="0">
                <a:solidFill>
                  <a:schemeClr val="bg1"/>
                </a:solidFill>
              </a:rPr>
              <a:t> “</a:t>
            </a:r>
            <a:r>
              <a:rPr lang="en-US" sz="1600" dirty="0" err="1">
                <a:solidFill>
                  <a:schemeClr val="bg1"/>
                </a:solidFill>
              </a:rPr>
              <a:t>xabarlar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lentasida</a:t>
            </a:r>
            <a:r>
              <a:rPr lang="en-US" sz="1600" dirty="0">
                <a:solidFill>
                  <a:schemeClr val="bg1"/>
                </a:solidFill>
              </a:rPr>
              <a:t>” </a:t>
            </a:r>
            <a:r>
              <a:rPr lang="en-US" sz="1600" dirty="0" err="1">
                <a:solidFill>
                  <a:schemeClr val="bg1"/>
                </a:solidFill>
              </a:rPr>
              <a:t>aks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etadi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36B7FBA-2148-49EB-807E-DFCFC06CE107}"/>
              </a:ext>
            </a:extLst>
          </p:cNvPr>
          <p:cNvSpPr/>
          <p:nvPr/>
        </p:nvSpPr>
        <p:spPr>
          <a:xfrm>
            <a:off x="4572002" y="3212923"/>
            <a:ext cx="2360783" cy="1546374"/>
          </a:xfrm>
          <a:prstGeom prst="rect">
            <a:avLst/>
          </a:prstGeom>
          <a:noFill/>
          <a:ln w="28575">
            <a:solidFill>
              <a:srgbClr val="F0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8A6650C6-B54D-4F0E-A201-06066FF091FA}"/>
              </a:ext>
            </a:extLst>
          </p:cNvPr>
          <p:cNvCxnSpPr>
            <a:cxnSpLocks/>
          </p:cNvCxnSpPr>
          <p:nvPr/>
        </p:nvCxnSpPr>
        <p:spPr>
          <a:xfrm flipV="1">
            <a:off x="6932148" y="3878454"/>
            <a:ext cx="460405" cy="1859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B546E46-20C4-4368-9753-974E1A85BF86}"/>
              </a:ext>
            </a:extLst>
          </p:cNvPr>
          <p:cNvSpPr/>
          <p:nvPr/>
        </p:nvSpPr>
        <p:spPr>
          <a:xfrm>
            <a:off x="7452553" y="3716308"/>
            <a:ext cx="5201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Raleway Medium" panose="020B0603030101060003" pitchFamily="34" charset="-52"/>
              </a:rPr>
              <a:t>Post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73DFB60-E87F-43E5-9690-BBDDE40FEF6A}"/>
              </a:ext>
            </a:extLst>
          </p:cNvPr>
          <p:cNvSpPr/>
          <p:nvPr/>
        </p:nvSpPr>
        <p:spPr>
          <a:xfrm>
            <a:off x="7822888" y="1758652"/>
            <a:ext cx="640080" cy="188470"/>
          </a:xfrm>
          <a:prstGeom prst="rect">
            <a:avLst/>
          </a:prstGeom>
          <a:solidFill>
            <a:srgbClr val="F0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BF155E7-05DB-41AB-8D5D-4E5A6D5557BC}"/>
              </a:ext>
            </a:extLst>
          </p:cNvPr>
          <p:cNvCxnSpPr>
            <a:cxnSpLocks/>
          </p:cNvCxnSpPr>
          <p:nvPr/>
        </p:nvCxnSpPr>
        <p:spPr>
          <a:xfrm flipV="1">
            <a:off x="6932148" y="1772746"/>
            <a:ext cx="460405" cy="1859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EB670010-7381-46E6-AA18-BE1182B8CA5E}"/>
              </a:ext>
            </a:extLst>
          </p:cNvPr>
          <p:cNvSpPr/>
          <p:nvPr/>
        </p:nvSpPr>
        <p:spPr>
          <a:xfrm>
            <a:off x="7469172" y="1531492"/>
            <a:ext cx="1347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Raleway Medium" panose="020B0603030101060003" pitchFamily="34" charset="-52"/>
              </a:rPr>
              <a:t>Shaxsiy</a:t>
            </a:r>
            <a:r>
              <a:rPr lang="en-US" sz="1200" dirty="0">
                <a:latin typeface="Raleway Medium" panose="020B0603030101060003" pitchFamily="34" charset="-52"/>
              </a:rPr>
              <a:t> </a:t>
            </a:r>
            <a:r>
              <a:rPr lang="en-US" sz="1200" dirty="0" err="1">
                <a:latin typeface="Raleway Medium" panose="020B0603030101060003" pitchFamily="34" charset="-52"/>
              </a:rPr>
              <a:t>xabarlar</a:t>
            </a:r>
            <a:endParaRPr lang="en-US" sz="1200" dirty="0">
              <a:latin typeface="Raleway Medium" panose="020B0603030101060003" pitchFamily="34" charset="-52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Raleway Medium" panose="020B0603030101060003" pitchFamily="34" charset="-52"/>
              </a:rPr>
              <a:t>“Direct”</a:t>
            </a:r>
            <a:endParaRPr lang="ru-RU" sz="1200" dirty="0">
              <a:solidFill>
                <a:schemeClr val="bg1"/>
              </a:solidFill>
              <a:latin typeface="Raleway Medium" panose="020B0603030101060003" pitchFamily="34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6E591B48-8A0B-46F3-8F9D-5FDDE8E9B184}"/>
              </a:ext>
            </a:extLst>
          </p:cNvPr>
          <p:cNvSpPr/>
          <p:nvPr/>
        </p:nvSpPr>
        <p:spPr>
          <a:xfrm>
            <a:off x="4593581" y="2216885"/>
            <a:ext cx="481031" cy="630280"/>
          </a:xfrm>
          <a:prstGeom prst="rect">
            <a:avLst/>
          </a:prstGeom>
          <a:noFill/>
          <a:ln w="28575">
            <a:solidFill>
              <a:srgbClr val="F05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03F2427A-39B3-4EE0-8B9B-50F6FFE084E4}"/>
              </a:ext>
            </a:extLst>
          </p:cNvPr>
          <p:cNvCxnSpPr>
            <a:cxnSpLocks/>
          </p:cNvCxnSpPr>
          <p:nvPr/>
        </p:nvCxnSpPr>
        <p:spPr>
          <a:xfrm>
            <a:off x="3920540" y="2497915"/>
            <a:ext cx="673041" cy="0"/>
          </a:xfrm>
          <a:prstGeom prst="line">
            <a:avLst/>
          </a:prstGeom>
          <a:ln w="19050">
            <a:solidFill>
              <a:srgbClr val="F0516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560F4CF6-1B51-4667-BC96-092624AE2C39}"/>
              </a:ext>
            </a:extLst>
          </p:cNvPr>
          <p:cNvSpPr/>
          <p:nvPr/>
        </p:nvSpPr>
        <p:spPr>
          <a:xfrm>
            <a:off x="2589356" y="2363127"/>
            <a:ext cx="12653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Raleway Medium" panose="020B0603030101060003" pitchFamily="34" charset="-52"/>
              </a:rPr>
              <a:t>Hikoyani </a:t>
            </a:r>
            <a:r>
              <a:rPr lang="en-US" sz="1200" dirty="0" err="1">
                <a:latin typeface="Raleway Medium" panose="020B0603030101060003" pitchFamily="34" charset="-52"/>
              </a:rPr>
              <a:t>yuklash</a:t>
            </a:r>
            <a:endParaRPr lang="ru-RU" sz="1200" dirty="0">
              <a:latin typeface="Raleway Medium" panose="020B0603030101060003" pitchFamily="34" charset="-52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01CDEA0-4918-427F-844D-24A752A5C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560657" y="3841316"/>
            <a:ext cx="1505912" cy="26388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A94C9D9-CC59-451B-AEB7-F00862DEFCF6}"/>
              </a:ext>
            </a:extLst>
          </p:cNvPr>
          <p:cNvSpPr txBox="1"/>
          <p:nvPr/>
        </p:nvSpPr>
        <p:spPr>
          <a:xfrm>
            <a:off x="4763693" y="359771"/>
            <a:ext cx="2010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Raleway Black" panose="020B0A03030101060003" pitchFamily="34" charset="-52"/>
              </a:rPr>
              <a:t>Interfeys</a:t>
            </a:r>
            <a:endParaRPr lang="ru-RU" sz="3200" dirty="0">
              <a:solidFill>
                <a:schemeClr val="bg1"/>
              </a:solidFill>
              <a:latin typeface="Raleway Black" panose="020B0A03030101060003" pitchFamily="34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EF2CF484-F44C-46A8-865E-F88DF459C845}"/>
              </a:ext>
            </a:extLst>
          </p:cNvPr>
          <p:cNvSpPr/>
          <p:nvPr/>
        </p:nvSpPr>
        <p:spPr>
          <a:xfrm>
            <a:off x="4101028" y="579968"/>
            <a:ext cx="216802" cy="2168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62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1425</TotalTime>
  <Words>247</Words>
  <Application>Microsoft Office PowerPoint</Application>
  <PresentationFormat>Экран (4:3)</PresentationFormat>
  <Paragraphs>51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Raleway Black</vt:lpstr>
      <vt:lpstr>Raleway Medium</vt:lpstr>
      <vt:lpstr>Roboto Light</vt:lpstr>
      <vt:lpstr>Roboto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intel</dc:creator>
  <cp:lastModifiedBy>Matlab Iskandar</cp:lastModifiedBy>
  <cp:revision>141</cp:revision>
  <dcterms:created xsi:type="dcterms:W3CDTF">2020-05-22T11:36:59Z</dcterms:created>
  <dcterms:modified xsi:type="dcterms:W3CDTF">2020-09-22T15:46:51Z</dcterms:modified>
</cp:coreProperties>
</file>